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303" r:id="rId3"/>
    <p:sldId id="291" r:id="rId4"/>
    <p:sldId id="257" r:id="rId5"/>
    <p:sldId id="259" r:id="rId6"/>
    <p:sldId id="258" r:id="rId7"/>
    <p:sldId id="260" r:id="rId8"/>
    <p:sldId id="261" r:id="rId9"/>
    <p:sldId id="263" r:id="rId10"/>
    <p:sldId id="292" r:id="rId11"/>
    <p:sldId id="280" r:id="rId12"/>
    <p:sldId id="282" r:id="rId13"/>
    <p:sldId id="281" r:id="rId14"/>
    <p:sldId id="284" r:id="rId15"/>
    <p:sldId id="285" r:id="rId16"/>
    <p:sldId id="286" r:id="rId17"/>
    <p:sldId id="300" r:id="rId18"/>
    <p:sldId id="299" r:id="rId19"/>
    <p:sldId id="301" r:id="rId20"/>
    <p:sldId id="283" r:id="rId21"/>
    <p:sldId id="293" r:id="rId22"/>
    <p:sldId id="287" r:id="rId23"/>
    <p:sldId id="288" r:id="rId24"/>
    <p:sldId id="289" r:id="rId25"/>
    <p:sldId id="290" r:id="rId26"/>
    <p:sldId id="279" r:id="rId27"/>
    <p:sldId id="294" r:id="rId28"/>
    <p:sldId id="295" r:id="rId29"/>
    <p:sldId id="296" r:id="rId30"/>
    <p:sldId id="297" r:id="rId31"/>
    <p:sldId id="298" r:id="rId32"/>
    <p:sldId id="278" r:id="rId33"/>
    <p:sldId id="30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 varScale="1">
        <p:scale>
          <a:sx n="68" d="100"/>
          <a:sy n="68" d="100"/>
        </p:scale>
        <p:origin x="5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7C69-B9C3-4086-873F-49DD54CFA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8AEFB-703E-4023-976F-2E0B6C4E4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C7071-8462-466C-AB9F-7950CC26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9D2FB-B075-406F-97DB-1D3E4DCB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EDE9-A33D-43A7-B1AB-76024774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683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3545-7F21-4602-A4CD-D843882B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3C7FB-42E0-4B30-9A3A-8BDCFE751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11486-5356-4692-AE00-8EDB12004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C17A8-5934-4260-9960-F9110462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8240B-100D-4094-9C17-D27EBB99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876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086A4-8531-4DC4-AD9E-EB9B9A28A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E74AF-9C51-4EEF-9393-0BD83D019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5BB9-D5B3-4BB1-A4A4-55626ECC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D27C0-F4D9-4253-AF31-31DC38E3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A8D5F-D285-40E1-97D7-F5A5B1E3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798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B33D-9161-4DD3-B4E0-ECEB32817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18B62-43CD-4448-BC5F-84EBFCAD9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31B56-6118-48D9-AAEC-78C5C473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FF1D1-6FA2-4CBF-AA2B-13A250D37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72A9D-8CC0-4C9E-A4B7-E1E954BF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882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4508-8A5D-4E9F-8CE8-91B8944C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052AC-7D40-4F77-B6CE-B04BEB6D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FD4AC-C50E-4480-ADDB-E7A8C217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4547B-8164-4AE5-A40F-2224C91A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86DB3-D605-4A36-8141-20729FDF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75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34DA-DE65-46FA-A49B-94817F07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F092-9F74-4FCA-8229-6F9A53301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89162-5662-4FB7-9BD0-617B3AD00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81827-07DF-41ED-A6F0-E97414E1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704C2-89C7-46C3-AF6C-7963F812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E9547-3143-41FD-AEF8-A4E418E3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828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A7D2-5D9B-42EB-B829-3946C089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5EFC3-3A57-4A0F-90F3-D4B2B1DC6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ED57B-F6F1-4CBE-B394-707051DFF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DB1464-4066-414B-82A6-FB740B320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CBF62-7604-4A49-A147-7F6F0EA1B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21113-B4E0-41F6-8864-5CD038BE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04AD10-1D7C-4550-85B3-703D89AA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D8DEC-582A-4C4B-9371-E7244F94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93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AD999-1E73-460D-AA16-EA546561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2026B-4DB6-4E9A-8534-A5B5752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95046-0E12-46B5-A1EC-040E9EC5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F84DF-D665-4C8D-AA04-CFA3517E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250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495C1-414F-4170-9D0E-BCF72D02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C2AB1-499F-4639-889D-886DB3FE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E8BBC-8F00-47CE-BAA2-03989302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07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AF39-AE48-4C67-BA08-956C3459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8AF3-D04D-49CE-9EA6-A9E092737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17C73-651B-4795-AAFD-6910C1A10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4569F-D40B-467C-B982-B8D5ACCA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37D93-BD6A-4339-8B00-8F88F64E9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1C11E-9333-42A2-8E88-8E596829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058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F6F9-C246-4B4E-8835-1BBA6B13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AA925-2939-4E60-808E-036007F01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A5CA0-71D7-4D40-871C-90A657A91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AE809-FB91-4B39-BF2D-DB878DA5F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C1C70-C00D-4865-9026-911E886E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AE87B-BE4A-41D8-872B-3A7D3ADE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537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592D4-6926-46B9-BF47-06336A0F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027B1-06A2-4DD4-BA36-A5985DDF4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A15F1-5062-4E11-B4DB-FFF2BFF4D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E9656-E304-46F0-BFB7-A2094C994D64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3D68B-5E7D-41E0-B56D-26E2E0E08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19E6E-351C-4A1A-A4A9-0961116C3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887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8FEC3-C866-4E34-85AD-DD5ED7A08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821" y="3812954"/>
            <a:ext cx="6465287" cy="1516014"/>
          </a:xfrm>
        </p:spPr>
        <p:txBody>
          <a:bodyPr>
            <a:normAutofit/>
          </a:bodyPr>
          <a:lstStyle/>
          <a:p>
            <a:pPr algn="l"/>
            <a:r>
              <a:rPr lang="en-AU" sz="4800" dirty="0">
                <a:solidFill>
                  <a:srgbClr val="FFFFFF"/>
                </a:solidFill>
              </a:rPr>
              <a:t>Forecasting Forensic Services Utilization Rates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517A90-8B1A-420D-B089-8AC415304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5" r="13141" b="-2"/>
          <a:stretch/>
        </p:blipFill>
        <p:spPr>
          <a:xfrm>
            <a:off x="4638955" y="321733"/>
            <a:ext cx="3539976" cy="2985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701027-6299-4A98-8ACB-DCEAD3A1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3" r="26178" b="-2"/>
          <a:stretch/>
        </p:blipFill>
        <p:spPr>
          <a:xfrm>
            <a:off x="8348570" y="321734"/>
            <a:ext cx="3535590" cy="29858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D98F00E-79B6-4EF4-92B2-7174AAC63F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6" r="6789" b="3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E6765-CE40-43C2-852D-0DCBF8C90164}"/>
              </a:ext>
            </a:extLst>
          </p:cNvPr>
          <p:cNvSpPr txBox="1"/>
          <p:nvPr/>
        </p:nvSpPr>
        <p:spPr>
          <a:xfrm>
            <a:off x="6010134" y="5957740"/>
            <a:ext cx="547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Sherri McRae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C7F9E0-0F57-4F0F-A01E-506672924C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786" b="-1"/>
          <a:stretch/>
        </p:blipFill>
        <p:spPr>
          <a:xfrm>
            <a:off x="326406" y="402166"/>
            <a:ext cx="4151681" cy="30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6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C1DDCD0-7D11-4F16-B040-F6E9A3D3F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3857901"/>
            <a:ext cx="6105194" cy="682079"/>
          </a:xfrm>
        </p:spPr>
        <p:txBody>
          <a:bodyPr>
            <a:normAutofit fontScale="92500" lnSpcReduction="20000"/>
          </a:bodyPr>
          <a:lstStyle/>
          <a:p>
            <a:r>
              <a:rPr lang="en-AU" sz="2000" dirty="0">
                <a:solidFill>
                  <a:srgbClr val="FFFFFF"/>
                </a:solidFill>
              </a:rPr>
              <a:t>Time series models: </a:t>
            </a:r>
          </a:p>
          <a:p>
            <a:r>
              <a:rPr lang="en-AU" sz="2000" dirty="0">
                <a:solidFill>
                  <a:srgbClr val="FFFFFF"/>
                </a:solidFill>
              </a:rPr>
              <a:t>ARIMA vs. exponential smoothing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3025-BF66-4A45-930A-A86B43B3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1892834"/>
            <a:ext cx="6105194" cy="2031055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FF"/>
                </a:solidFill>
              </a:rPr>
              <a:t>Complex Models</a:t>
            </a:r>
          </a:p>
        </p:txBody>
      </p:sp>
    </p:spTree>
    <p:extLst>
      <p:ext uri="{BB962C8B-B14F-4D97-AF65-F5344CB8AC3E}">
        <p14:creationId xmlns:p14="http://schemas.microsoft.com/office/powerpoint/2010/main" val="328089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ESM Forecast for Overall Utilization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0508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ESM Model Errors Overall Utilization</a:t>
            </a:r>
          </a:p>
        </p:txBody>
      </p:sp>
      <p:pic>
        <p:nvPicPr>
          <p:cNvPr id="5" name="Picture 4" descr="img13.png">
            <a:extLst>
              <a:ext uri="{FF2B5EF4-FFF2-40B4-BE49-F238E27FC236}">
                <a16:creationId xmlns:a16="http://schemas.microsoft.com/office/drawing/2014/main" id="{35C09FD9-D298-4F24-ADEB-FD05730085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56" y="2123441"/>
            <a:ext cx="4883222" cy="3943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g5.png">
            <a:extLst>
              <a:ext uri="{FF2B5EF4-FFF2-40B4-BE49-F238E27FC236}">
                <a16:creationId xmlns:a16="http://schemas.microsoft.com/office/drawing/2014/main" id="{6C0DB734-1D44-4D03-BD8F-6D93A8B6BB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24" y="2123441"/>
            <a:ext cx="5167704" cy="3943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0291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Forecast for Overall Utilization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1AE65-1E80-4DE2-A354-6C265030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975360"/>
            <a:ext cx="8859519" cy="5700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AE482-EBCA-4E46-8E4A-149DCB2118FB}"/>
              </a:ext>
            </a:extLst>
          </p:cNvPr>
          <p:cNvSpPr txBox="1"/>
          <p:nvPr/>
        </p:nvSpPr>
        <p:spPr>
          <a:xfrm>
            <a:off x="2769172" y="1185977"/>
            <a:ext cx="3499651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SARIMA(3,1,1)x(0,1,1)</a:t>
            </a: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[log transform]</a:t>
            </a:r>
          </a:p>
        </p:txBody>
      </p:sp>
    </p:spTree>
    <p:extLst>
      <p:ext uri="{BB962C8B-B14F-4D97-AF65-F5344CB8AC3E}">
        <p14:creationId xmlns:p14="http://schemas.microsoft.com/office/powerpoint/2010/main" val="379885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Model Errors Overall Utilization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522BB-3F24-49B6-A958-1D6ED593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5" y="1910080"/>
            <a:ext cx="6713149" cy="3789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4753D-F247-4B72-B934-EC20B32C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94" y="1910080"/>
            <a:ext cx="4771467" cy="37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14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7258-2D1F-424C-948B-80F8E2DE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99069"/>
            <a:ext cx="8859519" cy="6077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33633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Forecast for Overall Utilization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818614" y="1255533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SARIMA(2,1,0)x(0,1,1)</a:t>
            </a: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4274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Model Errors Overall Utilization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522BB-3F24-49B6-A958-1D6ED593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5" y="1910080"/>
            <a:ext cx="6713149" cy="3789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4753D-F247-4B72-B934-EC20B32C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94" y="1910080"/>
            <a:ext cx="4771467" cy="3789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1EB6D3-DD67-49BE-AD77-0AE5E2E6B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793" y="1910080"/>
            <a:ext cx="4771467" cy="3789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AD6C4A-150A-44C9-9C9C-CB11CE02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44" y="1910080"/>
            <a:ext cx="6713148" cy="37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62089-DE46-4545-A81B-920F14CA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37329"/>
            <a:ext cx="8859519" cy="6138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714921" y="1118946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Holt Winters 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395926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ESM Forecast for Drugs (Cult/Manu/</a:t>
            </a:r>
            <a:r>
              <a:rPr lang="en-A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Traf</a:t>
            </a:r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4065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96B80-0016-46DB-903B-D2483D084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612742"/>
            <a:ext cx="8859519" cy="6063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564091" y="1089680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SARIMA(2,0,1)x(0,1,1)</a:t>
            </a: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33633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Forecast for Drugs (Cult/Manu/</a:t>
            </a:r>
            <a:r>
              <a:rPr lang="en-A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Traf</a:t>
            </a:r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0812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B39F16-8C0E-496C-84E2-5A838242B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603315"/>
            <a:ext cx="8859519" cy="6072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686639" y="1106722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ARIMA(1,1,1) 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395926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ARIMA Forecast for Drugs (Cult/Manu/</a:t>
            </a:r>
            <a:r>
              <a:rPr lang="en-A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Traf</a:t>
            </a:r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479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A314-C61D-4E2B-B4B3-770CDDEBF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/>
              <a:t>Forecasting Utilization Rates</a:t>
            </a:r>
            <a:br>
              <a:rPr lang="en-US" sz="3300"/>
            </a:br>
            <a:r>
              <a:rPr lang="en-US" sz="3300"/>
              <a:t>Victoria Police Forensic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B24E0-D619-4756-A922-1F95440B8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" r="22581" b="2"/>
          <a:stretch/>
        </p:blipFill>
        <p:spPr>
          <a:xfrm>
            <a:off x="481946" y="519997"/>
            <a:ext cx="3529109" cy="3688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AE5E46-8179-4F10-8CFB-6C4A5C1C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075718"/>
            <a:ext cx="3553968" cy="257662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D21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802846-9C5A-41E0-BEF8-5A4B019E6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7E8E8-920A-446E-9EF5-1EAD06AB6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815" y="530941"/>
            <a:ext cx="2626369" cy="32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6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9352-4E3A-487D-BADE-82EDC170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6A0D5-F1C2-4737-9705-9A77730B7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1986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C1DDCD0-7D11-4F16-B040-F6E9A3D3F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3857901"/>
            <a:ext cx="6105194" cy="682079"/>
          </a:xfrm>
        </p:spPr>
        <p:txBody>
          <a:bodyPr>
            <a:normAutofit fontScale="92500" lnSpcReduction="20000"/>
          </a:bodyPr>
          <a:lstStyle/>
          <a:p>
            <a:r>
              <a:rPr lang="en-AU" sz="2000" dirty="0">
                <a:solidFill>
                  <a:srgbClr val="FFFFFF"/>
                </a:solidFill>
              </a:rPr>
              <a:t>Time series models: </a:t>
            </a:r>
          </a:p>
          <a:p>
            <a:r>
              <a:rPr lang="en-AU" sz="2000" dirty="0">
                <a:solidFill>
                  <a:srgbClr val="FFFFFF"/>
                </a:solidFill>
              </a:rPr>
              <a:t>ARIMA vs. exponential smoothing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3025-BF66-4A45-930A-A86B43B3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1892834"/>
            <a:ext cx="6105194" cy="2031055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FF"/>
                </a:solidFill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462666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7258-2D1F-424C-948B-80F8E2DE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99069"/>
            <a:ext cx="8859519" cy="6077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818614" y="1255533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SARIMA(2,1,0)x(0,1,1)</a:t>
            </a: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52B78-142C-417F-A52F-0F054655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39" y="681037"/>
            <a:ext cx="8859519" cy="5995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33633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ESM Forecast for Rape (1)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8D484-E6D6-4526-AC32-596DD4EE1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071" y="1167764"/>
            <a:ext cx="4084674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70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7258-2D1F-424C-948B-80F8E2DE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99069"/>
            <a:ext cx="8859519" cy="6077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818614" y="1255533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SARIMA(2,1,0)x(0,1,1)</a:t>
            </a: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E85D24-03BE-406C-A3DE-8C639AF4A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39" y="681037"/>
            <a:ext cx="8859520" cy="5995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33633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ESM Forecast for Rape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2BA35-FFA6-46CC-96D9-D579F6876C4C}"/>
              </a:ext>
            </a:extLst>
          </p:cNvPr>
          <p:cNvSpPr txBox="1"/>
          <p:nvPr/>
        </p:nvSpPr>
        <p:spPr>
          <a:xfrm>
            <a:off x="2696065" y="1178391"/>
            <a:ext cx="403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Model: Holt Linear</a:t>
            </a:r>
          </a:p>
        </p:txBody>
      </p:sp>
    </p:spTree>
    <p:extLst>
      <p:ext uri="{BB962C8B-B14F-4D97-AF65-F5344CB8AC3E}">
        <p14:creationId xmlns:p14="http://schemas.microsoft.com/office/powerpoint/2010/main" val="372128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7258-2D1F-424C-948B-80F8E2DE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99069"/>
            <a:ext cx="8859519" cy="6077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818614" y="1255533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SARIMA(2,1,0)x(0,1,1)</a:t>
            </a: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5B091-E554-4276-A02E-31A25A683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38" y="599069"/>
            <a:ext cx="8859519" cy="60820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395926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ARIMA Forecast for Rape 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8E6F3-7325-4923-B6ED-2607251C2DF3}"/>
              </a:ext>
            </a:extLst>
          </p:cNvPr>
          <p:cNvSpPr txBox="1"/>
          <p:nvPr/>
        </p:nvSpPr>
        <p:spPr>
          <a:xfrm>
            <a:off x="2630079" y="1164449"/>
            <a:ext cx="346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Model: ARIMA(0,1,1)</a:t>
            </a:r>
          </a:p>
        </p:txBody>
      </p:sp>
    </p:spTree>
    <p:extLst>
      <p:ext uri="{BB962C8B-B14F-4D97-AF65-F5344CB8AC3E}">
        <p14:creationId xmlns:p14="http://schemas.microsoft.com/office/powerpoint/2010/main" val="838136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7258-2D1F-424C-948B-80F8E2DE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99069"/>
            <a:ext cx="8859519" cy="607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4B581-5BE3-4AF5-83E1-AD75909CF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38" y="599069"/>
            <a:ext cx="8859519" cy="6057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630079" y="1156934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ARIMA(1,0,1) 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395926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ARIMA Forecast for Rape (2)</a:t>
            </a:r>
          </a:p>
        </p:txBody>
      </p:sp>
    </p:spTree>
    <p:extLst>
      <p:ext uri="{BB962C8B-B14F-4D97-AF65-F5344CB8AC3E}">
        <p14:creationId xmlns:p14="http://schemas.microsoft.com/office/powerpoint/2010/main" val="409112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A019-CC59-4E89-9CC2-275BB048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C7FA7-4DF3-4E8B-B03B-3DE3CE3E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92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C1DDCD0-7D11-4F16-B040-F6E9A3D3F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3857901"/>
            <a:ext cx="6105194" cy="682079"/>
          </a:xfrm>
        </p:spPr>
        <p:txBody>
          <a:bodyPr>
            <a:normAutofit fontScale="92500" lnSpcReduction="20000"/>
          </a:bodyPr>
          <a:lstStyle/>
          <a:p>
            <a:r>
              <a:rPr lang="en-AU" sz="2000" dirty="0">
                <a:solidFill>
                  <a:srgbClr val="FFFFFF"/>
                </a:solidFill>
              </a:rPr>
              <a:t>Time series models: </a:t>
            </a:r>
          </a:p>
          <a:p>
            <a:r>
              <a:rPr lang="en-AU" sz="2000" dirty="0">
                <a:solidFill>
                  <a:srgbClr val="FFFFFF"/>
                </a:solidFill>
              </a:rPr>
              <a:t>ARIMA vs. exponential smoothing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3025-BF66-4A45-930A-A86B43B3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1892834"/>
            <a:ext cx="6105194" cy="2031055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FF"/>
                </a:solidFill>
              </a:rPr>
              <a:t>Flat Forecasts</a:t>
            </a:r>
          </a:p>
        </p:txBody>
      </p:sp>
    </p:spTree>
    <p:extLst>
      <p:ext uri="{BB962C8B-B14F-4D97-AF65-F5344CB8AC3E}">
        <p14:creationId xmlns:p14="http://schemas.microsoft.com/office/powerpoint/2010/main" val="195738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7258-2D1F-424C-948B-80F8E2DE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99069"/>
            <a:ext cx="8859519" cy="6077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EEA5F-9E46-4E6F-BA0F-46A20EDF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38" y="599068"/>
            <a:ext cx="8859519" cy="6077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630079" y="1156934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ARIMA(0,1,1) 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395926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ARIMA Forecast for Burglary (Residential)</a:t>
            </a:r>
          </a:p>
        </p:txBody>
      </p:sp>
    </p:spTree>
    <p:extLst>
      <p:ext uri="{BB962C8B-B14F-4D97-AF65-F5344CB8AC3E}">
        <p14:creationId xmlns:p14="http://schemas.microsoft.com/office/powerpoint/2010/main" val="3422567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ARIMA Model Errors Burglary (Residential)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522BB-3F24-49B6-A958-1D6ED593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5" y="1910080"/>
            <a:ext cx="6713149" cy="3789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4753D-F247-4B72-B934-EC20B32C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94" y="1910080"/>
            <a:ext cx="4771467" cy="3789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CC5A0-4B76-43E8-BF08-EB618EA88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44" y="1910080"/>
            <a:ext cx="6713150" cy="3789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5909C-D5E2-4F0C-B408-C494338AF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793" y="1910080"/>
            <a:ext cx="4771467" cy="37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1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7AC1-A98A-41E1-9C25-D770DCEC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Notes to follow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6FFD-3078-4D21-BFA4-8C6430079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is the best method to predict utilization rates for different offence categories.</a:t>
            </a:r>
          </a:p>
          <a:p>
            <a:r>
              <a:rPr lang="en-AU" dirty="0"/>
              <a:t>Provide list of offence categories</a:t>
            </a:r>
          </a:p>
          <a:p>
            <a:r>
              <a:rPr lang="en-AU" dirty="0"/>
              <a:t>Include other models: </a:t>
            </a:r>
            <a:r>
              <a:rPr lang="en-AU" dirty="0" err="1"/>
              <a:t>ie</a:t>
            </a:r>
            <a:r>
              <a:rPr lang="en-AU" dirty="0"/>
              <a:t>; Bayesian models</a:t>
            </a:r>
          </a:p>
          <a:p>
            <a:r>
              <a:rPr lang="en-AU" dirty="0"/>
              <a:t>Research: Flat line forecast, Bayesian models predicting time series data, more research on how spatial data can be used to predict crime</a:t>
            </a:r>
          </a:p>
          <a:p>
            <a:r>
              <a:rPr lang="en-AU" dirty="0"/>
              <a:t>Contents page: </a:t>
            </a:r>
          </a:p>
          <a:p>
            <a:r>
              <a:rPr lang="en-AU" dirty="0"/>
              <a:t>Conclusions page: which models work best</a:t>
            </a:r>
          </a:p>
        </p:txBody>
      </p:sp>
    </p:spTree>
    <p:extLst>
      <p:ext uri="{BB962C8B-B14F-4D97-AF65-F5344CB8AC3E}">
        <p14:creationId xmlns:p14="http://schemas.microsoft.com/office/powerpoint/2010/main" val="3996990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7258-2D1F-424C-948B-80F8E2DE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99069"/>
            <a:ext cx="8859519" cy="607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21B477-11BD-4DE1-9033-3A9CF7D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38" y="718744"/>
            <a:ext cx="8859519" cy="5995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724346" y="1186821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Holt Linear 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395925"/>
            <a:ext cx="8859519" cy="64633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ESM Forecast for Burglary (Residential)</a:t>
            </a:r>
          </a:p>
        </p:txBody>
      </p:sp>
    </p:spTree>
    <p:extLst>
      <p:ext uri="{BB962C8B-B14F-4D97-AF65-F5344CB8AC3E}">
        <p14:creationId xmlns:p14="http://schemas.microsoft.com/office/powerpoint/2010/main" val="2870399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ESM Model Errors Burglary (Residential)</a:t>
            </a:r>
          </a:p>
        </p:txBody>
      </p:sp>
      <p:pic>
        <p:nvPicPr>
          <p:cNvPr id="5" name="Picture 4" descr="img13.png">
            <a:extLst>
              <a:ext uri="{FF2B5EF4-FFF2-40B4-BE49-F238E27FC236}">
                <a16:creationId xmlns:a16="http://schemas.microsoft.com/office/drawing/2014/main" id="{35C09FD9-D298-4F24-ADEB-FD05730085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56" y="2123441"/>
            <a:ext cx="4883222" cy="3943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g5.png">
            <a:extLst>
              <a:ext uri="{FF2B5EF4-FFF2-40B4-BE49-F238E27FC236}">
                <a16:creationId xmlns:a16="http://schemas.microsoft.com/office/drawing/2014/main" id="{6C0DB734-1D44-4D03-BD8F-6D93A8B6BB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24" y="2123441"/>
            <a:ext cx="5167704" cy="394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17A375-7D90-4109-934A-5ADD31305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956" y="2123441"/>
            <a:ext cx="4883222" cy="3943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E6529F-6E31-4610-992D-B0A1F4AD0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824" y="2123441"/>
            <a:ext cx="5167704" cy="39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3936D6-C585-41F1-B51C-2E81812BC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42072-DE5E-4792-90EC-F19759BA028D}"/>
              </a:ext>
            </a:extLst>
          </p:cNvPr>
          <p:cNvSpPr txBox="1"/>
          <p:nvPr/>
        </p:nvSpPr>
        <p:spPr>
          <a:xfrm>
            <a:off x="561107" y="5410986"/>
            <a:ext cx="6433582" cy="110799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  <a:alpha val="12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AU" sz="6600" b="1" dirty="0">
                <a:solidFill>
                  <a:schemeClr val="bg1"/>
                </a:solidFill>
              </a:rPr>
              <a:t>In conclusion . . .</a:t>
            </a:r>
          </a:p>
        </p:txBody>
      </p:sp>
    </p:spTree>
    <p:extLst>
      <p:ext uri="{BB962C8B-B14F-4D97-AF65-F5344CB8AC3E}">
        <p14:creationId xmlns:p14="http://schemas.microsoft.com/office/powerpoint/2010/main" val="2175648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CE7D-D724-46B5-936F-8F9FC576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E2FE-D14C-4129-82E7-FDEF4BB85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Proc ESM good place to start for assessing these datasets</a:t>
            </a:r>
          </a:p>
          <a:p>
            <a:r>
              <a:rPr lang="en-AU" dirty="0"/>
              <a:t>If the errors are not normally distributed or show autocorrelation:</a:t>
            </a:r>
          </a:p>
          <a:p>
            <a:pPr lvl="1"/>
            <a:r>
              <a:rPr lang="en-AU" dirty="0"/>
              <a:t>Move to ARIMA and SARIMA models.</a:t>
            </a:r>
          </a:p>
        </p:txBody>
      </p:sp>
    </p:spTree>
    <p:extLst>
      <p:ext uri="{BB962C8B-B14F-4D97-AF65-F5344CB8AC3E}">
        <p14:creationId xmlns:p14="http://schemas.microsoft.com/office/powerpoint/2010/main" val="196730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C1DDCD0-7D11-4F16-B040-F6E9A3D3F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3798809"/>
            <a:ext cx="6105194" cy="120682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AU" sz="2000" dirty="0">
                <a:solidFill>
                  <a:srgbClr val="FFFFFF"/>
                </a:solidFill>
              </a:rPr>
              <a:t>utilization rate = </a:t>
            </a:r>
            <a:r>
              <a:rPr lang="en-AU" sz="2000" u="sng" dirty="0">
                <a:solidFill>
                  <a:srgbClr val="FFFFFF"/>
                </a:solidFill>
              </a:rPr>
              <a:t>number of cases (PALM)</a:t>
            </a:r>
            <a:endParaRPr lang="en-AU" sz="20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</a:pPr>
            <a:r>
              <a:rPr lang="en-AU" sz="2000" dirty="0">
                <a:solidFill>
                  <a:srgbClr val="FFFFFF"/>
                </a:solidFill>
              </a:rPr>
              <a:t>                              number of cases (LEAP)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3025-BF66-4A45-930A-A86B43B3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1767754"/>
            <a:ext cx="6105194" cy="2031055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FF"/>
                </a:solidFill>
              </a:rPr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322531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1.png">
            <a:extLst>
              <a:ext uri="{FF2B5EF4-FFF2-40B4-BE49-F238E27FC236}">
                <a16:creationId xmlns:a16="http://schemas.microsoft.com/office/drawing/2014/main" id="{069EE888-D47A-455B-A464-6C94795BDB3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" y="375920"/>
            <a:ext cx="9707880" cy="617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102A3-DDBD-4D20-8F28-396C1E38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988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b="1" dirty="0"/>
              <a:t>Homicide</a:t>
            </a:r>
            <a:br>
              <a:rPr lang="en-AU" b="1" dirty="0"/>
            </a:br>
            <a:r>
              <a:rPr lang="en-AU" b="1" dirty="0"/>
              <a:t>Utilization Rates</a:t>
            </a:r>
          </a:p>
        </p:txBody>
      </p:sp>
    </p:spTree>
    <p:extLst>
      <p:ext uri="{BB962C8B-B14F-4D97-AF65-F5344CB8AC3E}">
        <p14:creationId xmlns:p14="http://schemas.microsoft.com/office/powerpoint/2010/main" val="223870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1.png">
            <a:extLst>
              <a:ext uri="{FF2B5EF4-FFF2-40B4-BE49-F238E27FC236}">
                <a16:creationId xmlns:a16="http://schemas.microsoft.com/office/drawing/2014/main" id="{17C665D4-203A-40FA-AEDB-D94D75C80C5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2" y="365124"/>
            <a:ext cx="9769157" cy="633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DB733-CCC2-4237-A3E5-21E01583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62" y="659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b="1" dirty="0"/>
              <a:t>Burglary (Residential)</a:t>
            </a:r>
            <a:br>
              <a:rPr lang="en-AU" b="1" dirty="0"/>
            </a:br>
            <a:r>
              <a:rPr lang="en-AU" b="1" dirty="0"/>
              <a:t>Utilization Rates</a:t>
            </a:r>
          </a:p>
        </p:txBody>
      </p:sp>
    </p:spTree>
    <p:extLst>
      <p:ext uri="{BB962C8B-B14F-4D97-AF65-F5344CB8AC3E}">
        <p14:creationId xmlns:p14="http://schemas.microsoft.com/office/powerpoint/2010/main" val="254613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1.png">
            <a:extLst>
              <a:ext uri="{FF2B5EF4-FFF2-40B4-BE49-F238E27FC236}">
                <a16:creationId xmlns:a16="http://schemas.microsoft.com/office/drawing/2014/main" id="{409AB020-4420-4DEB-8BD2-AE80FA25B8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254000"/>
            <a:ext cx="10317480" cy="64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582A1-5062-4272-AA9A-16045720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80" y="518160"/>
            <a:ext cx="10515600" cy="1325563"/>
          </a:xfrm>
        </p:spPr>
        <p:txBody>
          <a:bodyPr/>
          <a:lstStyle/>
          <a:p>
            <a:pPr algn="ctr"/>
            <a:r>
              <a:rPr lang="en-AU" b="1" dirty="0"/>
              <a:t>Rape</a:t>
            </a:r>
            <a:br>
              <a:rPr lang="en-AU" b="1" dirty="0"/>
            </a:br>
            <a:r>
              <a:rPr lang="en-AU" b="1" dirty="0"/>
              <a:t>Utilization Rates</a:t>
            </a:r>
          </a:p>
        </p:txBody>
      </p:sp>
    </p:spTree>
    <p:extLst>
      <p:ext uri="{BB962C8B-B14F-4D97-AF65-F5344CB8AC3E}">
        <p14:creationId xmlns:p14="http://schemas.microsoft.com/office/powerpoint/2010/main" val="423454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C1DDCD0-7D11-4F16-B040-F6E9A3D3F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3857901"/>
            <a:ext cx="6105194" cy="682079"/>
          </a:xfrm>
        </p:spPr>
        <p:txBody>
          <a:bodyPr>
            <a:normAutofit fontScale="92500" lnSpcReduction="20000"/>
          </a:bodyPr>
          <a:lstStyle/>
          <a:p>
            <a:r>
              <a:rPr lang="en-AU" sz="2000" dirty="0">
                <a:solidFill>
                  <a:srgbClr val="FFFFFF"/>
                </a:solidFill>
              </a:rPr>
              <a:t>Time series models: </a:t>
            </a:r>
          </a:p>
          <a:p>
            <a:r>
              <a:rPr lang="en-AU" sz="2000" dirty="0">
                <a:solidFill>
                  <a:srgbClr val="FFFFFF"/>
                </a:solidFill>
              </a:rPr>
              <a:t>ARIMA vs. exponential smoothing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3025-BF66-4A45-930A-A86B43B3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1892834"/>
            <a:ext cx="6105194" cy="2031055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FF"/>
                </a:solidFill>
              </a:rPr>
              <a:t>the forecasts</a:t>
            </a:r>
          </a:p>
        </p:txBody>
      </p:sp>
    </p:spTree>
    <p:extLst>
      <p:ext uri="{BB962C8B-B14F-4D97-AF65-F5344CB8AC3E}">
        <p14:creationId xmlns:p14="http://schemas.microsoft.com/office/powerpoint/2010/main" val="186750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636340-F8AD-4393-847F-FAA8139ED848}"/>
              </a:ext>
            </a:extLst>
          </p:cNvPr>
          <p:cNvSpPr txBox="1"/>
          <p:nvPr/>
        </p:nvSpPr>
        <p:spPr>
          <a:xfrm>
            <a:off x="1414021" y="833121"/>
            <a:ext cx="9313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latin typeface="+mj-lt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EC48-63F5-4405-BABE-FF9D95D6D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Proc ARIMA</a:t>
            </a:r>
          </a:p>
          <a:p>
            <a:r>
              <a:rPr lang="en-AU" dirty="0"/>
              <a:t>Proc ESM</a:t>
            </a:r>
          </a:p>
          <a:p>
            <a:r>
              <a:rPr lang="en-AU" dirty="0"/>
              <a:t>Quality metrics: RMSE, MAPE, AIC, BIC</a:t>
            </a:r>
          </a:p>
        </p:txBody>
      </p:sp>
    </p:spTree>
    <p:extLst>
      <p:ext uri="{BB962C8B-B14F-4D97-AF65-F5344CB8AC3E}">
        <p14:creationId xmlns:p14="http://schemas.microsoft.com/office/powerpoint/2010/main" val="1900248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519</Words>
  <Application>Microsoft Office PowerPoint</Application>
  <PresentationFormat>Widescreen</PresentationFormat>
  <Paragraphs>76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Forecasting Forensic Services Utilization Rates</vt:lpstr>
      <vt:lpstr>Forecasting Utilization Rates Victoria Police Forensic Services</vt:lpstr>
      <vt:lpstr>Notes to follow up</vt:lpstr>
      <vt:lpstr>the data</vt:lpstr>
      <vt:lpstr>Homicide Utilization Rates</vt:lpstr>
      <vt:lpstr>Burglary (Residential) Utilization Rates</vt:lpstr>
      <vt:lpstr>Rape Utilization Rates</vt:lpstr>
      <vt:lpstr>the forecasts</vt:lpstr>
      <vt:lpstr>PowerPoint Presentation</vt:lpstr>
      <vt:lpstr>Complex Models</vt:lpstr>
      <vt:lpstr>ESM Forecast for Overall Utilization</vt:lpstr>
      <vt:lpstr>ESM Model Errors Overall Utilization</vt:lpstr>
      <vt:lpstr>SARIMA Forecast for Overall Utilization (1)</vt:lpstr>
      <vt:lpstr>SARIMA Model Errors Overall Utilization (1)</vt:lpstr>
      <vt:lpstr>SARIMA Forecast for Overall Utilization</vt:lpstr>
      <vt:lpstr>SARIMA Model Errors Overall Utilization</vt:lpstr>
      <vt:lpstr>ESM Forecast for Drugs (Cult/Manu/Traf)</vt:lpstr>
      <vt:lpstr>SARIMA Forecast for Drugs (Cult/Manu/Traf)</vt:lpstr>
      <vt:lpstr>ARIMA Forecast for Drugs (Cult/Manu/Traf)</vt:lpstr>
      <vt:lpstr>PowerPoint Presentation</vt:lpstr>
      <vt:lpstr>Outliers</vt:lpstr>
      <vt:lpstr>ESM Forecast for Rape (1)</vt:lpstr>
      <vt:lpstr>ESM Forecast for Rape (2)</vt:lpstr>
      <vt:lpstr>ARIMA Forecast for Rape (1)</vt:lpstr>
      <vt:lpstr>ARIMA Forecast for Rape (2)</vt:lpstr>
      <vt:lpstr>PowerPoint Presentation</vt:lpstr>
      <vt:lpstr>Flat Forecasts</vt:lpstr>
      <vt:lpstr>ARIMA Forecast for Burglary (Residential)</vt:lpstr>
      <vt:lpstr>ARIMA Model Errors Burglary (Residential)</vt:lpstr>
      <vt:lpstr>ESM Forecast for Burglary (Residential)</vt:lpstr>
      <vt:lpstr>ESM Model Errors Burglary (Residential)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Forensic Services Utilization Rates</dc:title>
  <dc:creator>Sherri McRae</dc:creator>
  <cp:lastModifiedBy>Sherri McRae</cp:lastModifiedBy>
  <cp:revision>5</cp:revision>
  <dcterms:created xsi:type="dcterms:W3CDTF">2019-05-30T22:41:42Z</dcterms:created>
  <dcterms:modified xsi:type="dcterms:W3CDTF">2019-05-31T00:58:00Z</dcterms:modified>
</cp:coreProperties>
</file>